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5" r:id="rId3"/>
    <p:sldId id="260" r:id="rId4"/>
    <p:sldId id="356" r:id="rId5"/>
    <p:sldId id="276" r:id="rId6"/>
    <p:sldId id="283" r:id="rId7"/>
    <p:sldId id="289" r:id="rId8"/>
    <p:sldId id="295" r:id="rId9"/>
    <p:sldId id="301" r:id="rId10"/>
    <p:sldId id="304" r:id="rId11"/>
    <p:sldId id="307" r:id="rId12"/>
    <p:sldId id="314" r:id="rId13"/>
    <p:sldId id="312" r:id="rId14"/>
    <p:sldId id="318" r:id="rId15"/>
    <p:sldId id="358" r:id="rId16"/>
    <p:sldId id="354" r:id="rId17"/>
    <p:sldId id="262" r:id="rId18"/>
    <p:sldId id="258" r:id="rId19"/>
    <p:sldId id="359" r:id="rId20"/>
    <p:sldId id="357" r:id="rId21"/>
    <p:sldId id="360" r:id="rId22"/>
    <p:sldId id="361" r:id="rId23"/>
    <p:sldId id="362" r:id="rId24"/>
    <p:sldId id="363" r:id="rId25"/>
    <p:sldId id="257" r:id="rId2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C9"/>
    <a:srgbClr val="2C2C2C"/>
    <a:srgbClr val="247B00"/>
    <a:srgbClr val="EA0000"/>
    <a:srgbClr val="97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89" autoAdjust="0"/>
  </p:normalViewPr>
  <p:slideViewPr>
    <p:cSldViewPr snapToGrid="0">
      <p:cViewPr varScale="1">
        <p:scale>
          <a:sx n="59" d="100"/>
          <a:sy n="59" d="100"/>
        </p:scale>
        <p:origin x="8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F9D119-8AFA-434B-A238-A6A442F9D76B}" type="datetime1">
              <a:rPr lang="it-IT" smtClean="0"/>
              <a:t>06/10/2023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F540-0BDB-461F-9E1A-3840417E8510}" type="datetime1">
              <a:rPr lang="it-IT" smtClean="0"/>
              <a:pPr/>
              <a:t>06/10/2023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02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57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5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MESE</a:t>
            </a:r>
            <a:br>
              <a:rPr lang="it-IT" noProof="0"/>
            </a:br>
            <a:r>
              <a:rPr lang="it-IT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MM.GG.20XX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it-IT" noProof="0"/>
              <a:t>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MM.GG.20XX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hyperlink" Target="http://1.bp.blogspot.com/_ztru69lcZxg/TKDv3YN5C3I/AAAAAAAAAII/lHLPNlfTju4/s1600/DSC_0167.JPG" TargetMode="Externa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avlang.com/blog/wp-content/uploads/2010/04/coxs-bazar_beach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it-IT" sz="4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Metodo </a:t>
            </a:r>
            <a:br>
              <a:rPr lang="it-IT" sz="4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4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progetti di catechesi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Il Verbo si fa carne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it-IT" dirty="0"/>
              <a:t>7 ottobre</a:t>
            </a:r>
          </a:p>
          <a:p>
            <a:pPr rtl="0"/>
            <a:r>
              <a:rPr lang="it-IT" dirty="0"/>
              <a:t>2023</a:t>
            </a:r>
          </a:p>
        </p:txBody>
      </p:sp>
      <p:pic>
        <p:nvPicPr>
          <p:cNvPr id="9" name="Segnaposto immagine 8" descr="Bambini a un tavolo che guardano un blocco appunti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9043" y="1371600"/>
            <a:ext cx="9650185" cy="5225752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Provare e trovare tutti i mezzi per </a:t>
            </a:r>
            <a:r>
              <a:rPr 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farsi prossimo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persone a cui giungerà il messaggio cristiano, si arricchirsi di significato. </a:t>
            </a:r>
          </a:p>
          <a:p>
            <a:r>
              <a:rPr lang="it-IT" sz="30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Occorre chiedersi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u="sng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 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rivolto quel messaggio?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linguaggio </a:t>
            </a:r>
            <a:r>
              <a:rPr 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coinvolgente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dovrebbe «far si che colui che ascolta non soltanto capisca, ma anche», </a:t>
            </a:r>
          </a:p>
          <a:p>
            <a:pPr lvl="1"/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veda,</a:t>
            </a:r>
          </a:p>
          <a:p>
            <a:pPr lvl="1"/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senta, </a:t>
            </a:r>
          </a:p>
          <a:p>
            <a:pPr lvl="1"/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gusti, </a:t>
            </a:r>
          </a:p>
          <a:p>
            <a:pPr lvl="1"/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rifletta, </a:t>
            </a:r>
          </a:p>
          <a:p>
            <a:pPr lvl="1"/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decida, </a:t>
            </a:r>
          </a:p>
          <a:p>
            <a:pPr lvl="1"/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agisca. </a:t>
            </a:r>
          </a:p>
        </p:txBody>
      </p:sp>
      <p:pic>
        <p:nvPicPr>
          <p:cNvPr id="5" name="Picture 2" descr="http://www.unicef.it/immagini/top_cosa_facci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3297">
            <a:off x="7099348" y="4660595"/>
            <a:ext cx="4858344" cy="16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2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 rot="21037231">
            <a:off x="704797" y="686054"/>
            <a:ext cx="3291528" cy="51911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linguaggio</a:t>
            </a:r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>
          <a:xfrm>
            <a:off x="3874458" y="1453769"/>
            <a:ext cx="7010660" cy="2717552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attuale, </a:t>
            </a:r>
          </a:p>
          <a:p>
            <a:r>
              <a:rPr 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aperto, </a:t>
            </a:r>
          </a:p>
          <a:p>
            <a:r>
              <a:rPr 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capace di dialogare con tutti </a:t>
            </a:r>
          </a:p>
          <a:p>
            <a:r>
              <a:rPr 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comprensibile e attento </a:t>
            </a:r>
          </a:p>
        </p:txBody>
      </p:sp>
      <p:pic>
        <p:nvPicPr>
          <p:cNvPr id="44037" name="Picture 6" descr="http://aphs.worldnomads.com/travel-tips/17484/langu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084764"/>
            <a:ext cx="33845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 descr="http://www.soetrust.co.uk/images/SOE2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819650"/>
            <a:ext cx="39957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2" descr="http://1.bp.blogspot.com/_ztru69lcZxg/TKDv3YN5C3I/AAAAAAAAAII/lHLPNlfTju4/s200/DSC_016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" y="2570872"/>
            <a:ext cx="2580919" cy="171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Picture 17" descr="http://www.hanscomfamily.com/wp-content/uploads/2009/05/world-day-for-cultural-diversity-for-dialogue-and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4076" y="2894919"/>
            <a:ext cx="2339752" cy="220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4" name="Picture 8" descr="chinese langu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877" y="3817192"/>
            <a:ext cx="1622466" cy="10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632" y="3830731"/>
            <a:ext cx="2740718" cy="1423290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 rot="20345159">
            <a:off x="3084994" y="3957158"/>
            <a:ext cx="1636950" cy="1153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EABB00"/>
              </a:buClr>
              <a:defRPr/>
            </a:pPr>
            <a:r>
              <a:rPr lang="it-IT" kern="0" dirty="0">
                <a:solidFill>
                  <a:prstClr val="white"/>
                </a:solidFill>
                <a:latin typeface="Bookman Old Style"/>
              </a:rPr>
              <a:t>Dio ti ama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EABB00"/>
              </a:buClr>
              <a:defRPr/>
            </a:pPr>
            <a:r>
              <a:rPr lang="it-IT" sz="1200" kern="0" dirty="0">
                <a:solidFill>
                  <a:prstClr val="white"/>
                </a:solidFill>
                <a:latin typeface="Bookman Old Style"/>
              </a:rPr>
              <a:t>immensamente</a:t>
            </a:r>
          </a:p>
        </p:txBody>
      </p:sp>
      <p:pic>
        <p:nvPicPr>
          <p:cNvPr id="1028" name="Picture 4" descr="http://www.elettroaffari.it/wp-content/uploads/2010/11/letterapresentazio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98" y="4932617"/>
            <a:ext cx="2629431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anygator.com.s3-website-eu-west-1.amazonaws.com/static-anygator2/thumbs/it/76/763aecae23d01f623d01a5b8e48610136ce97940/bi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016" y="846335"/>
            <a:ext cx="1763218" cy="13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2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457" y="1228073"/>
            <a:ext cx="7543800" cy="864394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persone raggiunte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414" y="2428337"/>
            <a:ext cx="9307285" cy="1751777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200" dirty="0"/>
              <a:t> possano sentire che il Vangelo non è disincarnato, </a:t>
            </a:r>
          </a:p>
          <a:p>
            <a:pPr eaLnBrk="1" hangingPunct="1"/>
            <a:r>
              <a:rPr lang="it-IT" sz="3200" dirty="0"/>
              <a:t>  ma vivo e vivibile </a:t>
            </a:r>
          </a:p>
        </p:txBody>
      </p:sp>
      <p:pic>
        <p:nvPicPr>
          <p:cNvPr id="47108" name="Picture 6" descr="DSC05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60" y="3100077"/>
            <a:ext cx="4788024" cy="35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4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1480" y="989695"/>
            <a:ext cx="7848872" cy="846161"/>
          </a:xfrm>
        </p:spPr>
        <p:txBody>
          <a:bodyPr/>
          <a:lstStyle/>
          <a:p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verifica – si verificano: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5757" y="1959428"/>
            <a:ext cx="9731829" cy="4898571"/>
          </a:xfrm>
        </p:spPr>
        <p:txBody>
          <a:bodyPr>
            <a:normAutofit fontScale="92500" lnSpcReduction="20000"/>
          </a:bodyPr>
          <a:lstStyle/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fonti,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criteri,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decisioni,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scelte,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coinvolgimento di altri,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l’integrazione degli studi,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l’effettiva e reciproca risposta,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effetti delle nostre azioni e l’efficacia in relazione agli obiettivi iniziali </a:t>
            </a:r>
          </a:p>
          <a:p>
            <a:pPr marL="540000" lvl="1">
              <a:lnSpc>
                <a:spcPct val="120000"/>
              </a:lnSpc>
              <a:spcBef>
                <a:spcPts val="600"/>
              </a:spcBef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tempi di attuazione.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catechista si mette in gioco in prima persona,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senza mai restare solo; </a:t>
            </a:r>
          </a:p>
        </p:txBody>
      </p:sp>
    </p:spTree>
    <p:extLst>
      <p:ext uri="{BB962C8B-B14F-4D97-AF65-F5344CB8AC3E}">
        <p14:creationId xmlns:p14="http://schemas.microsoft.com/office/powerpoint/2010/main" val="297051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5514" y="260649"/>
            <a:ext cx="8750966" cy="84616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2C2C2C"/>
                </a:solidFill>
              </a:rPr>
              <a:t>Imparare a guardare la vita dai frutti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04357" y="1556792"/>
            <a:ext cx="9474255" cy="5120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Oggi ci è chiesto di fare catechesi in un contesto planetario, non solo dal punto di vista occidentale o etnico (di una qualsiasi cultura).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catechisti dovrebbero trovare delle connessioni interculturali, senza abbandonare la profonda identità cristiana. </a:t>
            </a:r>
          </a:p>
          <a:p>
            <a:pPr>
              <a:lnSpc>
                <a:spcPct val="1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Questa potrebbe essere un’opportunità, una gara intelligente, un lavoro di carità intellettuale… comunque per noi certamente un’esperienza forse rischiosa, ma avvincente.</a:t>
            </a:r>
          </a:p>
        </p:txBody>
      </p:sp>
    </p:spTree>
    <p:extLst>
      <p:ext uri="{BB962C8B-B14F-4D97-AF65-F5344CB8AC3E}">
        <p14:creationId xmlns:p14="http://schemas.microsoft.com/office/powerpoint/2010/main" val="422396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9032519-02C6-2185-C3E4-45BF89A1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6169" y="2740546"/>
            <a:ext cx="5590645" cy="3133918"/>
          </a:xfrm>
        </p:spPr>
        <p:txBody>
          <a:bodyPr/>
          <a:lstStyle/>
          <a:p>
            <a:pPr indent="531813" rtl="0"/>
            <a:r>
              <a:rPr lang="it-IT" sz="3200" b="0" noProof="0" dirty="0">
                <a:latin typeface="Arial" panose="020B0604020202020204" pitchFamily="34" charset="0"/>
                <a:cs typeface="Arial" panose="020B0604020202020204" pitchFamily="34" charset="0"/>
              </a:rPr>
              <a:t>Non spegnete lo Spirito, non disprezzate le profezie. </a:t>
            </a:r>
          </a:p>
          <a:p>
            <a:pPr indent="531813" rtl="0"/>
            <a:endParaRPr lang="it-IT" sz="1800" b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1813" rtl="0"/>
            <a:r>
              <a:rPr lang="it-IT" sz="3200" b="0" noProof="0" dirty="0">
                <a:latin typeface="Arial" panose="020B0604020202020204" pitchFamily="34" charset="0"/>
                <a:cs typeface="Arial" panose="020B0604020202020204" pitchFamily="34" charset="0"/>
              </a:rPr>
              <a:t>Vagliate ogni cosa e tenete ciò che è buono </a:t>
            </a:r>
            <a:r>
              <a:rPr lang="it-IT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(1Ts 5, 20-21). </a:t>
            </a:r>
            <a:endParaRPr lang="it-IT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F5DAB7E-829F-C179-BC83-3BC1F83F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15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8F3BE6B-CA65-32AC-EF83-1A3F7623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7257" y="582312"/>
            <a:ext cx="5626325" cy="2260304"/>
          </a:xfrm>
          <a:solidFill>
            <a:srgbClr val="005CC9"/>
          </a:solidFill>
        </p:spPr>
        <p:txBody>
          <a:bodyPr>
            <a:normAutofit/>
          </a:bodyPr>
          <a:lstStyle/>
          <a:p>
            <a:pPr marL="800100" indent="-800100"/>
            <a:r>
              <a:rPr lang="it-IT" dirty="0"/>
              <a:t>  Varietà di metodi   e Principio di correlazione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7BE393A-10B1-2C42-77B3-3EB0BB022C3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6321" y="3987835"/>
            <a:ext cx="5859848" cy="232311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8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Centrati sulla vita e sui fatti</a:t>
            </a:r>
          </a:p>
          <a:p>
            <a:pPr>
              <a:lnSpc>
                <a:spcPct val="120000"/>
              </a:lnSpc>
            </a:pPr>
            <a:endParaRPr lang="it-IT" sz="1000" b="1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it-IT" sz="1000" b="1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it-IT" sz="1000" b="1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28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Centrati sul messaggio di fede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B385777-43BF-BB56-9047-0812AFF9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771" y="247899"/>
            <a:ext cx="4164229" cy="24926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1577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E23B3-968A-26B2-47E3-440B3488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67141">
            <a:off x="87463" y="354957"/>
            <a:ext cx="4661747" cy="1345614"/>
          </a:xfrm>
        </p:spPr>
        <p:txBody>
          <a:bodyPr>
            <a:normAutofit/>
          </a:bodyPr>
          <a:lstStyle/>
          <a:p>
            <a:pPr algn="ctr"/>
            <a:r>
              <a:rPr lang="it-IT" sz="6700" b="1" dirty="0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EA46FA2-5928-7729-A606-740CA5322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62" y="126936"/>
            <a:ext cx="1641827" cy="161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242CF86-13CD-F0A0-A087-7133B156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928" y="4181525"/>
            <a:ext cx="1793944" cy="176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3F82E40-4242-BE73-C96E-17953CA5E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270" y="1744721"/>
            <a:ext cx="1793944" cy="176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96C084B-FFD3-1C50-3898-0456395ED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118" y="5086622"/>
            <a:ext cx="1793944" cy="177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54326F1-D8DE-3BE0-C856-ED45DB84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214" y="785138"/>
            <a:ext cx="1774940" cy="176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0E858D-DFAD-875B-1D91-DFA23B43F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2842" y="3165858"/>
            <a:ext cx="1809312" cy="176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Due colleghi che lavorano a una pianificazione su una lavagna con le note adesive">
            <a:extLst>
              <a:ext uri="{FF2B5EF4-FFF2-40B4-BE49-F238E27FC236}">
                <a16:creationId xmlns:a16="http://schemas.microsoft.com/office/drawing/2014/main" id="{4E5B522F-2933-F898-C2C4-6479C8AF43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0" y="1963925"/>
            <a:ext cx="7147219" cy="47671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DF47CA-6F94-D79D-5444-0FE6E5E8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432" y="125240"/>
            <a:ext cx="1641828" cy="16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piè di pagina 7">
            <a:extLst>
              <a:ext uri="{FF2B5EF4-FFF2-40B4-BE49-F238E27FC236}">
                <a16:creationId xmlns:a16="http://schemas.microsoft.com/office/drawing/2014/main" id="{E5A73B2A-F736-F164-5D16-2F54C59D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3290" y="1304458"/>
            <a:ext cx="1519552" cy="440263"/>
          </a:xfrm>
          <a:solidFill>
            <a:srgbClr val="2C2C2C"/>
          </a:solidFill>
        </p:spPr>
        <p:txBody>
          <a:bodyPr rtlCol="0"/>
          <a:lstStyle/>
          <a:p>
            <a:pPr algn="ctr" rtl="0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scoltare</a:t>
            </a:r>
          </a:p>
        </p:txBody>
      </p:sp>
    </p:spTree>
    <p:extLst>
      <p:ext uri="{BB962C8B-B14F-4D97-AF65-F5344CB8AC3E}">
        <p14:creationId xmlns:p14="http://schemas.microsoft.com/office/powerpoint/2010/main" val="32728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358" y="915451"/>
            <a:ext cx="3960852" cy="109194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endParaRPr lang="it-IT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7586" y="2842833"/>
            <a:ext cx="3426392" cy="3402714"/>
          </a:xfrm>
        </p:spPr>
        <p:txBody>
          <a:bodyPr rtlCol="0">
            <a:normAutofit/>
          </a:bodyPr>
          <a:lstStyle/>
          <a:p>
            <a:pPr rtl="0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Dopo aver fatto vedere un filmato su …Gesù?...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Inventiamo…</a:t>
            </a:r>
          </a:p>
        </p:txBody>
      </p:sp>
      <p:pic>
        <p:nvPicPr>
          <p:cNvPr id="9" name="Segnaposto immagine 8" descr="Set di strumenti per disegnare e dipinger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5685665"/>
            <a:ext cx="4305300" cy="944832"/>
          </a:xfrm>
        </p:spPr>
        <p:txBody>
          <a:bodyPr rtlCol="0"/>
          <a:lstStyle/>
          <a:p>
            <a:pPr rtl="0"/>
            <a:r>
              <a:rPr lang="it-IT" sz="6000" dirty="0">
                <a:solidFill>
                  <a:srgbClr val="24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lavoro!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00739"/>
            <a:ext cx="3933620" cy="734415"/>
          </a:xfrm>
        </p:spPr>
        <p:txBody>
          <a:bodyPr rtlCol="0">
            <a:normAutofit/>
          </a:bodyPr>
          <a:lstStyle/>
          <a:p>
            <a:pPr rtl="0"/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Esempio 1</a:t>
            </a:r>
          </a:p>
        </p:txBody>
      </p:sp>
      <p:pic>
        <p:nvPicPr>
          <p:cNvPr id="17" name="Segnaposto immagine 16" descr="Ragazzo che legge un libro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1987" y="3337965"/>
            <a:ext cx="3791404" cy="3362610"/>
          </a:xfrm>
        </p:spPr>
        <p:txBody>
          <a:bodyPr rtlCol="0"/>
          <a:lstStyle/>
          <a:p>
            <a:pPr rtl="0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dado dell’amore</a:t>
            </a:r>
          </a:p>
          <a:p>
            <a:pPr rtl="0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dado della gioia</a:t>
            </a:r>
          </a:p>
          <a:p>
            <a:pPr rtl="0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dado della vita</a:t>
            </a:r>
          </a:p>
          <a:p>
            <a:pPr rtl="0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dado dell’amicizia</a:t>
            </a:r>
          </a:p>
          <a:p>
            <a:pPr rtl="0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dado…</a:t>
            </a:r>
          </a:p>
          <a:p>
            <a:pPr rtl="0"/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18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2987BB-8850-5234-4288-091BCBFBA9B4}"/>
              </a:ext>
            </a:extLst>
          </p:cNvPr>
          <p:cNvSpPr txBox="1"/>
          <p:nvPr/>
        </p:nvSpPr>
        <p:spPr>
          <a:xfrm>
            <a:off x="2959851" y="2591631"/>
            <a:ext cx="2797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dado?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BA3D7-B919-2914-8A15-F04BE641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19</a:t>
            </a:fld>
            <a:endParaRPr lang="it-IT" noProof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3C416A38-3084-C92B-545A-0F163993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65978" y="299205"/>
            <a:ext cx="4991336" cy="1325563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Costruirlo insieme</a:t>
            </a:r>
          </a:p>
        </p:txBody>
      </p:sp>
      <p:pic>
        <p:nvPicPr>
          <p:cNvPr id="1028" name="Picture 4" descr="Pigmalione Male facile essere ferito Essere eccitato Prosperare Integrante  dado colori - thermosystemsrl.it">
            <a:extLst>
              <a:ext uri="{FF2B5EF4-FFF2-40B4-BE49-F238E27FC236}">
                <a16:creationId xmlns:a16="http://schemas.microsoft.com/office/drawing/2014/main" id="{88219885-3CC3-42AE-F601-48E6113C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76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 gioco con i dadi ⋆ Problemi per matematici in erba">
            <a:extLst>
              <a:ext uri="{FF2B5EF4-FFF2-40B4-BE49-F238E27FC236}">
                <a16:creationId xmlns:a16="http://schemas.microsoft.com/office/drawing/2014/main" id="{6208892B-F0E6-BE6E-C9DE-48428084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17" y="3878036"/>
            <a:ext cx="2114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B9ED75-5E91-849E-5F64-F31442F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586" y="1923974"/>
            <a:ext cx="6302827" cy="2315859"/>
          </a:xfrm>
        </p:spPr>
        <p:txBody>
          <a:bodyPr/>
          <a:lstStyle/>
          <a:p>
            <a:pPr rtl="0"/>
            <a:r>
              <a:rPr lang="it-IT" sz="2400" noProof="0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per tutti da tenere in sala catechesi?</a:t>
            </a:r>
          </a:p>
          <a:p>
            <a:pPr rtl="0"/>
            <a:endParaRPr lang="it-IT" sz="1200" noProof="0" dirty="0">
              <a:solidFill>
                <a:srgbClr val="005C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it-IT" sz="2400" noProof="0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ciascuno da portare a casa?</a:t>
            </a:r>
          </a:p>
          <a:p>
            <a:pPr rtl="0"/>
            <a:endParaRPr lang="it-IT" sz="2400" noProof="0" dirty="0">
              <a:solidFill>
                <a:srgbClr val="005C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it-IT" sz="2400" noProof="0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breve frase (max 2 parole per ogni faccia </a:t>
            </a:r>
          </a:p>
        </p:txBody>
      </p:sp>
      <p:sp>
        <p:nvSpPr>
          <p:cNvPr id="9" name="Segnaposto piè di pagina 2">
            <a:extLst>
              <a:ext uri="{FF2B5EF4-FFF2-40B4-BE49-F238E27FC236}">
                <a16:creationId xmlns:a16="http://schemas.microsoft.com/office/drawing/2014/main" id="{C5F37D4E-DC38-3CD4-79EA-EFC05E52EF51}"/>
              </a:ext>
            </a:extLst>
          </p:cNvPr>
          <p:cNvSpPr txBox="1">
            <a:spLocks/>
          </p:cNvSpPr>
          <p:nvPr/>
        </p:nvSpPr>
        <p:spPr>
          <a:xfrm>
            <a:off x="386001" y="5372100"/>
            <a:ext cx="5468222" cy="136343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6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è che lo </a:t>
            </a:r>
          </a:p>
          <a:p>
            <a:r>
              <a:rPr lang="it-IT" sz="2400" dirty="0" err="1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costuiscano</a:t>
            </a:r>
            <a:r>
              <a:rPr lang="it-IT" sz="2400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insieme</a:t>
            </a:r>
          </a:p>
          <a:p>
            <a:endParaRPr lang="it-IT" sz="1400" dirty="0">
              <a:solidFill>
                <a:srgbClr val="005C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sia colorato</a:t>
            </a:r>
          </a:p>
        </p:txBody>
      </p:sp>
    </p:spTree>
    <p:extLst>
      <p:ext uri="{BB962C8B-B14F-4D97-AF65-F5344CB8AC3E}">
        <p14:creationId xmlns:p14="http://schemas.microsoft.com/office/powerpoint/2010/main" val="345571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4376057" y="863172"/>
            <a:ext cx="746215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</a:t>
            </a:r>
            <a:br>
              <a:rPr lang="it-IT" altLang="it-IT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i="1" dirty="0" err="1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méthodos</a:t>
            </a:r>
            <a:r>
              <a:rPr lang="it-IT" altLang="it-IT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i="1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per giungere a</a:t>
            </a:r>
            <a:r>
              <a:rPr lang="it-IT" altLang="it-IT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2073729" y="2612571"/>
            <a:ext cx="9241971" cy="4142243"/>
          </a:xfrm>
        </p:spPr>
        <p:txBody>
          <a:bodyPr>
            <a:normAutofit fontScale="92500"/>
          </a:bodyPr>
          <a:lstStyle/>
          <a:p>
            <a:r>
              <a:rPr lang="it-IT" altLang="it-IT" sz="3000" dirty="0">
                <a:solidFill>
                  <a:srgbClr val="2C2C2C"/>
                </a:solidFill>
              </a:rPr>
              <a:t>coniugare la spiegazione della fede, </a:t>
            </a:r>
          </a:p>
          <a:p>
            <a:r>
              <a:rPr lang="it-IT" altLang="it-IT" sz="3000" dirty="0">
                <a:solidFill>
                  <a:srgbClr val="2C2C2C"/>
                </a:solidFill>
              </a:rPr>
              <a:t>con l’esperienza dell’incontro con Dio </a:t>
            </a:r>
          </a:p>
          <a:p>
            <a:pPr lvl="1"/>
            <a:r>
              <a:rPr lang="it-IT" altLang="it-IT" sz="2600" dirty="0">
                <a:solidFill>
                  <a:srgbClr val="2C2C2C"/>
                </a:solidFill>
              </a:rPr>
              <a:t>in termini culturali volti a comprendere e a rinnovare l’esistenza. </a:t>
            </a:r>
          </a:p>
          <a:p>
            <a:pPr lvl="1"/>
            <a:r>
              <a:rPr lang="it-IT" altLang="it-IT" sz="3000" dirty="0">
                <a:solidFill>
                  <a:srgbClr val="2C2C2C"/>
                </a:solidFill>
              </a:rPr>
              <a:t>con un metodo che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sz="3000" dirty="0">
                <a:solidFill>
                  <a:srgbClr val="2C2C2C"/>
                </a:solidFill>
              </a:rPr>
              <a:t>approfondisce la Scrittura, il patrimonio della sapienza cristiana ricevuto dalle generazioni passate, 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sz="3000" dirty="0">
                <a:solidFill>
                  <a:srgbClr val="2C2C2C"/>
                </a:solidFill>
              </a:rPr>
              <a:t>favorisce il dialogo</a:t>
            </a:r>
          </a:p>
          <a:p>
            <a:pPr marL="514350" indent="-514350">
              <a:buFont typeface="+mj-lt"/>
              <a:buAutoNum type="arabicPeriod"/>
            </a:pPr>
            <a:r>
              <a:rPr lang="it-IT" altLang="it-IT" sz="3000" dirty="0">
                <a:solidFill>
                  <a:srgbClr val="2C2C2C"/>
                </a:solidFill>
              </a:rPr>
              <a:t>risponde alla complessità che emerge </a:t>
            </a:r>
            <a:r>
              <a:rPr lang="it-IT" altLang="it-IT" sz="1900" dirty="0">
                <a:solidFill>
                  <a:srgbClr val="2C2C2C"/>
                </a:solidFill>
              </a:rPr>
              <a:t>(cf. </a:t>
            </a:r>
            <a:r>
              <a:rPr lang="it-IT" altLang="it-IT" sz="1900" i="1" dirty="0" err="1">
                <a:solidFill>
                  <a:srgbClr val="2C2C2C"/>
                </a:solidFill>
              </a:rPr>
              <a:t>Gravissimum</a:t>
            </a:r>
            <a:r>
              <a:rPr lang="it-IT" altLang="it-IT" sz="1900" i="1" dirty="0">
                <a:solidFill>
                  <a:srgbClr val="2C2C2C"/>
                </a:solidFill>
              </a:rPr>
              <a:t> </a:t>
            </a:r>
            <a:r>
              <a:rPr lang="it-IT" altLang="it-IT" sz="1900" i="1" dirty="0" err="1">
                <a:solidFill>
                  <a:srgbClr val="2C2C2C"/>
                </a:solidFill>
              </a:rPr>
              <a:t>educationis</a:t>
            </a:r>
            <a:r>
              <a:rPr lang="it-IT" altLang="it-IT" sz="1900" dirty="0">
                <a:solidFill>
                  <a:srgbClr val="2C2C2C"/>
                </a:solidFill>
              </a:rPr>
              <a:t> 11).</a:t>
            </a:r>
          </a:p>
          <a:p>
            <a:pPr lvl="1"/>
            <a:endParaRPr lang="it-IT" altLang="it-IT" dirty="0"/>
          </a:p>
          <a:p>
            <a:pPr lvl="1"/>
            <a:endParaRPr lang="it-IT" altLang="it-IT" sz="2200" dirty="0"/>
          </a:p>
        </p:txBody>
      </p:sp>
    </p:spTree>
    <p:extLst>
      <p:ext uri="{BB962C8B-B14F-4D97-AF65-F5344CB8AC3E}">
        <p14:creationId xmlns:p14="http://schemas.microsoft.com/office/powerpoint/2010/main" val="3966293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5D483B-2D05-73A1-F1F9-D38EE5B3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55" y="2935082"/>
            <a:ext cx="3164548" cy="987835"/>
          </a:xfrm>
        </p:spPr>
        <p:txBody>
          <a:bodyPr/>
          <a:lstStyle/>
          <a:p>
            <a:pPr rtl="0"/>
            <a:r>
              <a:rPr lang="it-IT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Che fantasia!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C0D829-E5A6-D6EF-F22D-8DD1254B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20</a:t>
            </a:fld>
            <a:endParaRPr lang="it-IT" noProof="0"/>
          </a:p>
        </p:txBody>
      </p:sp>
      <p:pic>
        <p:nvPicPr>
          <p:cNvPr id="6" name="Picture 4" descr="Focolari Veneto GIULIA SARA E CHIARA: ... un Amore contagioso che parte da  piccoli gesti quotidiani | Focolari Veneto">
            <a:extLst>
              <a:ext uri="{FF2B5EF4-FFF2-40B4-BE49-F238E27FC236}">
                <a16:creationId xmlns:a16="http://schemas.microsoft.com/office/drawing/2014/main" id="{5FCABD05-2E21-C84A-FB7F-2D9394F5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38" y="-1"/>
            <a:ext cx="84772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031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CE20569-4F9E-28F2-5186-86DAA67F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21</a:t>
            </a:fld>
            <a:endParaRPr lang="it-IT" noProof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94517685-0E9B-AC7C-58FF-5D2C8884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esempi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49A2DD7-E32D-29FA-AB72-3CC44CEC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5757" y="1714500"/>
            <a:ext cx="9372599" cy="48169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sz="3400" b="1" i="0" dirty="0">
                <a:solidFill>
                  <a:srgbClr val="005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Lettura e Discussione delle Scritture:</a:t>
            </a:r>
            <a:r>
              <a:rPr lang="it-IT" sz="3400" b="0" i="0" dirty="0">
                <a:solidFill>
                  <a:srgbClr val="005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Scegli un brano biblico rilevante e fai leggere ai ragazzi. Poi, discuti con loro il significato del brano, come si applica alla loro vita e alla loro fede.</a:t>
            </a:r>
          </a:p>
          <a:p>
            <a:pPr>
              <a:lnSpc>
                <a:spcPct val="120000"/>
              </a:lnSpc>
            </a:pPr>
            <a:r>
              <a:rPr lang="it-IT" sz="3400" b="1" i="0" dirty="0">
                <a:solidFill>
                  <a:srgbClr val="005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Attività Artistica:</a:t>
            </a:r>
            <a:r>
              <a:rPr lang="it-IT" sz="3400" b="0" i="0" dirty="0">
                <a:solidFill>
                  <a:srgbClr val="005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sintetizza la tua lezione in uno o due verbi e chiedi loro di disegnare o di manipolare della creta per rappresentare quelle due parole. Poni delle domande interessanti e lasciali lavorare. Poi chiedi a ciascuno di raccontare quello che ha fatto. Dopo brevemente aggiungi un insegnamento. Questo può essere un modo creativo per esprimere la loro comprensione.</a:t>
            </a:r>
          </a:p>
          <a:p>
            <a:pPr>
              <a:lnSpc>
                <a:spcPct val="120000"/>
              </a:lnSpc>
            </a:pPr>
            <a:r>
              <a:rPr lang="it-IT" sz="34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Recita: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Chiedi loro di rappresentare in una recita un insegnamento del Vangelo. Questo coinvolge i ragazzi in modo attivo e li aiuta a immedesimarsi nei personaggi e nella storia.</a:t>
            </a:r>
          </a:p>
          <a:p>
            <a:pPr>
              <a:lnSpc>
                <a:spcPct val="120000"/>
              </a:lnSpc>
            </a:pPr>
            <a:r>
              <a:rPr lang="it-IT" sz="34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Gioco a Quiz: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Prepara un quiz sulla catechesi che hai in programma e fai gareggiare i ragazzi in squadre.</a:t>
            </a:r>
          </a:p>
        </p:txBody>
      </p:sp>
    </p:spTree>
    <p:extLst>
      <p:ext uri="{BB962C8B-B14F-4D97-AF65-F5344CB8AC3E}">
        <p14:creationId xmlns:p14="http://schemas.microsoft.com/office/powerpoint/2010/main" val="2901731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C0599F-8435-EC91-E9D6-D5ACBD85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22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983ABDB-95B1-9D8D-DF72-27A2A566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C’è di più…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F095590-B4CA-851F-9875-7DD4161E6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8415" y="1825625"/>
            <a:ext cx="9323614" cy="49405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sz="34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Servizio alla Comunità</a:t>
            </a:r>
            <a:r>
              <a:rPr lang="it-IT" sz="3400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3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Coinvolgi i ragazzi in attività di servizio alla comunità, come la raccolta di cibo per i bisognosi, la pulizia di un pezzo di bosco o una visita agli anziani. Questo può aiutarli a mettere in pratica gli insegnamenti religiosi.</a:t>
            </a:r>
          </a:p>
          <a:p>
            <a:pPr>
              <a:lnSpc>
                <a:spcPct val="120000"/>
              </a:lnSpc>
            </a:pPr>
            <a:r>
              <a:rPr lang="it-IT" sz="3400" b="1" i="0" dirty="0">
                <a:solidFill>
                  <a:srgbClr val="005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Preghiera e Meditazione:</a:t>
            </a:r>
            <a:r>
              <a:rPr lang="it-IT" sz="3400" b="0" i="0" dirty="0">
                <a:solidFill>
                  <a:srgbClr val="005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9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Chiedi di comporre delle preghiere su un argomento. Insegna loro diverse forme di preghiera, come la preghiera del cuore o la meditazione. Pratica queste forme di preghiera insieme a loro.</a:t>
            </a:r>
          </a:p>
          <a:p>
            <a:pPr>
              <a:lnSpc>
                <a:spcPct val="120000"/>
              </a:lnSpc>
            </a:pPr>
            <a:r>
              <a:rPr lang="it-IT" sz="34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Catechesi basata su video</a:t>
            </a:r>
            <a:r>
              <a:rPr lang="it-IT" b="1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Mostra loro video educativi o documentari che trattano di temi religiosi e successivamente discuti insieme ciò che hanno imparato.</a:t>
            </a:r>
          </a:p>
          <a:p>
            <a:pPr>
              <a:lnSpc>
                <a:spcPct val="120000"/>
              </a:lnSpc>
            </a:pPr>
            <a:r>
              <a:rPr lang="it-IT" sz="34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Caccia al tesoro: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Organizza una caccia al tesoro basata su oggetti o simboli religiosi all'interno della chiesa o in un'area circostante.</a:t>
            </a:r>
          </a:p>
        </p:txBody>
      </p:sp>
    </p:spTree>
    <p:extLst>
      <p:ext uri="{BB962C8B-B14F-4D97-AF65-F5344CB8AC3E}">
        <p14:creationId xmlns:p14="http://schemas.microsoft.com/office/powerpoint/2010/main" val="2360243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48B670-231C-900A-A96E-49381503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23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3BE99AE-E14C-20AC-1620-5508E9B6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Altro ancora…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F00EAF1-397E-9ACE-336E-E4DF2041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9815" y="1796143"/>
            <a:ext cx="10026186" cy="4816928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 Guidate alla Chiesa: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 una catechesi a partire da un quadro della Chiesa e fare una visita guidata alla chiesa per imparare di più sugli oggetti liturgici, le icone e l'architettura religiosa.</a:t>
            </a:r>
          </a:p>
          <a:p>
            <a:r>
              <a:rPr lang="it-IT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Artigianali: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Organizza attività di creazione artigianale in cui i ragazzi possono creare oggetti religiosi, come rosari o croci.</a:t>
            </a:r>
            <a:r>
              <a:rPr lang="it-IT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 di Conferenze:</a:t>
            </a:r>
            <a:r>
              <a:rPr lang="it-IT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si tratta di adulti, invita relatori esterni a tenere conferenze sui temi religiosi. Questo può offrire ai ragazzi una prospettiva diversa e stimolare discussioni interessanti.</a:t>
            </a:r>
          </a:p>
          <a:p>
            <a:r>
              <a:rPr lang="it-IT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Studiare i Santi: </a:t>
            </a:r>
            <a:r>
              <a:rPr lang="it-IT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approfondite lo studio di un santo particolare e condividere storie sulle loro vite e le loro opere.</a:t>
            </a:r>
          </a:p>
          <a:p>
            <a:endParaRPr lang="it-IT" b="0" i="0" dirty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33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0CDAE2-352E-418C-7504-2CEE3BFE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24</a:t>
            </a:fld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9ADF778-B087-C2DE-8AAD-C06B08B1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Altro?...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7C3A53B-1A96-73AC-3989-445207866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4357" y="1825625"/>
            <a:ext cx="9095013" cy="448532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it-IT" sz="26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 Spirituale Personale: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Insegna loro a tenere un diario spirituale in cui possono riflettere sui loro pensieri, le loro preghiere e le loro esperienze spirituali personali.</a:t>
            </a:r>
          </a:p>
          <a:p>
            <a:pPr>
              <a:lnSpc>
                <a:spcPct val="110000"/>
              </a:lnSpc>
            </a:pPr>
            <a:r>
              <a:rPr lang="it-IT" sz="26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Discussione Etica: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Parlate di questioni etiche contemporanee e come la loro fede può guidare le loro decisioni.</a:t>
            </a:r>
          </a:p>
          <a:p>
            <a:pPr>
              <a:lnSpc>
                <a:spcPct val="110000"/>
              </a:lnSpc>
            </a:pPr>
            <a:r>
              <a:rPr lang="it-IT" sz="2600" b="1" dirty="0">
                <a:solidFill>
                  <a:srgbClr val="005C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Pellegrinaggi: </a:t>
            </a:r>
            <a:r>
              <a:rPr lang="it-IT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Organizza pellegrinaggi a luoghi religiosi importanti nella vostra regione o in un altro luogo significativo per la fede.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87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egnaposto immagine 24" descr="Bambino che tiene una matita in mano mentre color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25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9B7B7F1-FEA1-89EB-E27F-D4A4B19EF87A}"/>
              </a:ext>
            </a:extLst>
          </p:cNvPr>
          <p:cNvSpPr txBox="1">
            <a:spLocks/>
          </p:cNvSpPr>
          <p:nvPr/>
        </p:nvSpPr>
        <p:spPr>
          <a:xfrm rot="20740227">
            <a:off x="1460696" y="995802"/>
            <a:ext cx="9270606" cy="130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la cortese attenzione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2318657" y="1681842"/>
            <a:ext cx="7628867" cy="495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39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 fonti:</a:t>
            </a:r>
          </a:p>
          <a:p>
            <a:pPr marL="0" indent="0">
              <a:buNone/>
            </a:pPr>
            <a:endParaRPr lang="it-IT" altLang="it-IT" sz="20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Scrittura, </a:t>
            </a:r>
          </a:p>
          <a:p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Tradizione cristiana, </a:t>
            </a:r>
          </a:p>
          <a:p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Documenti della Chiesa  </a:t>
            </a:r>
          </a:p>
          <a:p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accompagnati da una sapiente lettura dei segni dei tempi</a:t>
            </a:r>
          </a:p>
        </p:txBody>
      </p:sp>
    </p:spTree>
    <p:extLst>
      <p:ext uri="{BB962C8B-B14F-4D97-AF65-F5344CB8AC3E}">
        <p14:creationId xmlns:p14="http://schemas.microsoft.com/office/powerpoint/2010/main" val="186635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 rot="20977818">
            <a:off x="348241" y="608162"/>
            <a:ext cx="4827918" cy="590550"/>
          </a:xfrm>
        </p:spPr>
        <p:txBody>
          <a:bodyPr>
            <a:normAutofit/>
          </a:bodyPr>
          <a:lstStyle/>
          <a:p>
            <a:r>
              <a:rPr lang="it-IT" alt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L’approfondimento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1631502" y="1862052"/>
            <a:ext cx="9773559" cy="4817474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 perciò è:</a:t>
            </a:r>
          </a:p>
          <a:p>
            <a:endParaRPr lang="it-IT" altLang="it-IT" sz="15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l’opportunità di ascoltare e servire la nostra natura di esseri umani nel dialogo con il Signore della vita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lphaLcParenR"/>
            </a:pPr>
            <a:endParaRPr lang="it-IT" altLang="it-IT" sz="28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comunicare la fede servendoci di mediazioni umane </a:t>
            </a:r>
          </a:p>
          <a:p>
            <a:pPr marL="971550" lvl="1" indent="-514350">
              <a:buFont typeface="+mj-lt"/>
              <a:buAutoNum type="alphaLcParenR"/>
            </a:pPr>
            <a:endParaRPr lang="it-IT" altLang="it-IT" sz="28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far progredire qualitativamente e costantemente i discepoli di Cristo</a:t>
            </a:r>
          </a:p>
          <a:p>
            <a:pPr marL="971550" lvl="1" indent="-514350">
              <a:buFont typeface="+mj-lt"/>
              <a:buAutoNum type="alphaLcParenR"/>
            </a:pPr>
            <a:endParaRPr lang="it-IT" altLang="it-IT" sz="28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it-IT" altLang="it-IT" sz="24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fede è un evento di grazia, ma richiede attenzione a ciò che accade in noi e nei nostri ambienti di vita.</a:t>
            </a:r>
          </a:p>
        </p:txBody>
      </p:sp>
    </p:spTree>
    <p:extLst>
      <p:ext uri="{BB962C8B-B14F-4D97-AF65-F5344CB8AC3E}">
        <p14:creationId xmlns:p14="http://schemas.microsoft.com/office/powerpoint/2010/main" val="16852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 rot="21350692">
            <a:off x="202237" y="513308"/>
            <a:ext cx="4622607" cy="792163"/>
          </a:xfrm>
        </p:spPr>
        <p:txBody>
          <a:bodyPr>
            <a:normAutofit/>
          </a:bodyPr>
          <a:lstStyle/>
          <a:p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Gaudium et </a:t>
            </a:r>
            <a:r>
              <a:rPr lang="it-IT" alt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spes</a:t>
            </a:r>
            <a:endParaRPr lang="it-IT" alt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1775520" y="1772816"/>
            <a:ext cx="9995301" cy="5085184"/>
          </a:xfrm>
        </p:spPr>
        <p:txBody>
          <a:bodyPr>
            <a:normAutofit/>
          </a:bodyPr>
          <a:lstStyle/>
          <a:p>
            <a:r>
              <a:rPr lang="it-IT" altLang="it-IT" sz="3200" dirty="0"/>
              <a:t>contiene l’analisi sulla realtà e la proposta di dialogo della Chiesa col mondo. </a:t>
            </a:r>
          </a:p>
          <a:p>
            <a:r>
              <a:rPr lang="it-IT" altLang="it-IT" sz="3200" dirty="0"/>
              <a:t>Il documento procede in modo pertinente: </a:t>
            </a:r>
          </a:p>
          <a:p>
            <a:pPr>
              <a:lnSpc>
                <a:spcPct val="100000"/>
              </a:lnSpc>
            </a:pPr>
            <a:endParaRPr lang="it-IT" altLang="it-IT" sz="16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 il mondo contemporaneo,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indaga sulle questioni emergenti,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approfondisce ogni questione accostandola al Vangelo e al patrimonio ecclesiale,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  la via evangelica e profetica da seguire,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arenR"/>
            </a:pPr>
            <a:r>
              <a:rPr lang="it-IT" altLang="it-IT" sz="2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percorsi o azioni conseguenti.</a:t>
            </a:r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5012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rot="21049767">
            <a:off x="31493" y="506938"/>
            <a:ext cx="4949476" cy="792162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i="1" dirty="0">
                <a:latin typeface="Arial" panose="020B0604020202020204" pitchFamily="34" charset="0"/>
                <a:cs typeface="Arial" panose="020B0604020202020204" pitchFamily="34" charset="0"/>
              </a:rPr>
              <a:t>Il metodo è una via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79676" y="2194560"/>
            <a:ext cx="8776003" cy="431425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 pensarlo come relazione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Quella che il Signore stabilisce con noi.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Questa relazione è reciproca fin dall’inizio.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Signore è interessato al genere umano e desidera essere incontrato. </a:t>
            </a:r>
          </a:p>
        </p:txBody>
      </p:sp>
    </p:spTree>
    <p:extLst>
      <p:ext uri="{BB962C8B-B14F-4D97-AF65-F5344CB8AC3E}">
        <p14:creationId xmlns:p14="http://schemas.microsoft.com/office/powerpoint/2010/main" val="373942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2895600" y="533401"/>
            <a:ext cx="7543800" cy="1095400"/>
          </a:xfrm>
        </p:spPr>
        <p:txBody>
          <a:bodyPr>
            <a:normAutofit/>
          </a:bodyPr>
          <a:lstStyle/>
          <a:p>
            <a:r>
              <a:rPr lang="it-IT" altLang="it-IT" sz="4400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storia della </a:t>
            </a:r>
            <a:r>
              <a:rPr lang="it-IT" altLang="it-IT" sz="4400" b="1" dirty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salvezza</a:t>
            </a: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>
          <a:xfrm>
            <a:off x="1992086" y="1628801"/>
            <a:ext cx="9699170" cy="49688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Signore è attivamente impegnato a favore del suo popolo </a:t>
            </a:r>
          </a:p>
          <a:p>
            <a:pPr>
              <a:lnSpc>
                <a:spcPct val="110000"/>
              </a:lnSpc>
            </a:pPr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preferisce gli ultimi, quelli che presentano un aspetto di fragilità. </a:t>
            </a:r>
          </a:p>
          <a:p>
            <a:pPr>
              <a:lnSpc>
                <a:spcPct val="110000"/>
              </a:lnSpc>
            </a:pPr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un lungo periodo della storia d’Israele </a:t>
            </a:r>
            <a:r>
              <a:rPr lang="it-IT" altLang="it-IT" sz="32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concetto di salvezza </a:t>
            </a:r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cura degli oppressi e dei poveri che vengono da Lui </a:t>
            </a:r>
          </a:p>
          <a:p>
            <a:pPr lvl="1">
              <a:lnSpc>
                <a:spcPct val="110000"/>
              </a:lnSpc>
            </a:pPr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difesi, protetti, </a:t>
            </a:r>
          </a:p>
          <a:p>
            <a:pPr lvl="1">
              <a:lnSpc>
                <a:spcPct val="110000"/>
              </a:lnSpc>
            </a:pPr>
            <a:r>
              <a:rPr lang="it-IT" altLang="it-IT" sz="32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 e </a:t>
            </a:r>
            <a:r>
              <a:rPr lang="it-IT" altLang="it-IT" sz="32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</a:t>
            </a:r>
            <a:endParaRPr lang="it-IT" altLang="it-IT" sz="32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2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1185" y="620688"/>
            <a:ext cx="5292725" cy="1242936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metodo crea</a:t>
            </a:r>
            <a:br>
              <a:rPr lang="it-IT" alt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</a:t>
            </a:r>
            <a:r>
              <a:rPr lang="it-IT" altLang="it-IT" b="1" i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intelligenza</a:t>
            </a:r>
            <a:r>
              <a:rPr lang="it-IT" alt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agile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714500"/>
            <a:ext cx="7620000" cy="3813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it-IT" alt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coglie i segni dei tempi </a:t>
            </a:r>
          </a:p>
          <a:p>
            <a:pPr eaLnBrk="1" hangingPunct="1">
              <a:lnSpc>
                <a:spcPct val="100000"/>
              </a:lnSpc>
            </a:pPr>
            <a:r>
              <a:rPr lang="it-IT" alt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riconduce ad unità la persona e le sue relazioni che a volte appaiono contrastanti </a:t>
            </a:r>
          </a:p>
        </p:txBody>
      </p:sp>
      <p:pic>
        <p:nvPicPr>
          <p:cNvPr id="41988" name="Picture 5" descr="http://www.travlang.com/blog/wp-content/uploads/2010/04/coxs-bazar_bea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6" y="3479940"/>
            <a:ext cx="4505552" cy="337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friends-at-the-bea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686" y="3384012"/>
            <a:ext cx="5018315" cy="347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55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9108" y="1322006"/>
            <a:ext cx="7848872" cy="846161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metodo è arte</a:t>
            </a:r>
            <a:endParaRPr lang="it-IT" sz="7200" dirty="0">
              <a:solidFill>
                <a:srgbClr val="2C2C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51096" y="2492896"/>
            <a:ext cx="8927889" cy="3824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Signore </a:t>
            </a:r>
            <a:r>
              <a:rPr 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e ascolta con attenzione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«Ho </a:t>
            </a:r>
            <a:r>
              <a:rPr lang="it-IT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osservato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miseria del mio popolo in Egitto e ho udito il suo grido» (Es 3, 7).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Gesù/Figlio guarda la gente del suo tempo e vede quel che accade;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 il povero, il cieco nato, la peccatrice che non condanna e, cerca con gli occhi, anche coloro l’avevano condannata. 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Gesù lo sguardo sugli avvenimenti è </a:t>
            </a:r>
            <a:r>
              <a:rPr lang="it-IT" i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it-IT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Dio.</a:t>
            </a:r>
          </a:p>
        </p:txBody>
      </p:sp>
    </p:spTree>
    <p:extLst>
      <p:ext uri="{BB962C8B-B14F-4D97-AF65-F5344CB8AC3E}">
        <p14:creationId xmlns:p14="http://schemas.microsoft.com/office/powerpoint/2010/main" val="2890159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2_TF66931380_Win32" id="{1D83F399-C6BA-44CE-BD77-7401EED66D17}" vid="{12CA5B07-5EFF-4A8F-BB25-6A26D21B0D3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elementare</Template>
  <TotalTime>387</TotalTime>
  <Words>1299</Words>
  <Application>Microsoft Office PowerPoint</Application>
  <PresentationFormat>Widescreen</PresentationFormat>
  <Paragraphs>160</Paragraphs>
  <Slides>25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Comic Sans MS</vt:lpstr>
      <vt:lpstr>Franklin Gothic Book</vt:lpstr>
      <vt:lpstr>Tema di Office</vt:lpstr>
      <vt:lpstr>Metodo  per progetti di catechesi</vt:lpstr>
      <vt:lpstr>Il Metodo (méthodos, via per giungere a)</vt:lpstr>
      <vt:lpstr>Presentazione standard di PowerPoint</vt:lpstr>
      <vt:lpstr>L’approfondimento</vt:lpstr>
      <vt:lpstr>Gaudium et spes</vt:lpstr>
      <vt:lpstr>Il metodo è una via</vt:lpstr>
      <vt:lpstr>Nella storia della salvezza</vt:lpstr>
      <vt:lpstr>Un metodo crea un’intelligenza agile</vt:lpstr>
      <vt:lpstr>Il metodo è arte</vt:lpstr>
      <vt:lpstr>Presentazione standard di PowerPoint</vt:lpstr>
      <vt:lpstr>Il linguaggio</vt:lpstr>
      <vt:lpstr>le persone raggiunte</vt:lpstr>
      <vt:lpstr>La verifica – si verificano: </vt:lpstr>
      <vt:lpstr>Imparare a guardare la vita dai frutti</vt:lpstr>
      <vt:lpstr>  Varietà di metodi   e Principio di correlazione</vt:lpstr>
      <vt:lpstr>Metodo</vt:lpstr>
      <vt:lpstr>Laboratorio</vt:lpstr>
      <vt:lpstr>Esempio 1</vt:lpstr>
      <vt:lpstr>Costruirlo insieme</vt:lpstr>
      <vt:lpstr>Presentazione standard di PowerPoint</vt:lpstr>
      <vt:lpstr>Altri esempi</vt:lpstr>
      <vt:lpstr>C’è di più…</vt:lpstr>
      <vt:lpstr>Altro ancora…</vt:lpstr>
      <vt:lpstr>Altro?...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Tiziana Longhitano</dc:creator>
  <cp:lastModifiedBy>Tiziana Longhitano</cp:lastModifiedBy>
  <cp:revision>16</cp:revision>
  <dcterms:created xsi:type="dcterms:W3CDTF">2023-10-04T19:23:53Z</dcterms:created>
  <dcterms:modified xsi:type="dcterms:W3CDTF">2023-10-06T15:36:08Z</dcterms:modified>
</cp:coreProperties>
</file>