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0E1F4D-F8C0-8EAA-E527-571605D5E6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 CANTIERI DI BETANIA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ACFAB40-0430-6B9A-5CCC-927BC743E0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Anno SINODALE 2021 – 2022</a:t>
            </a:r>
          </a:p>
          <a:p>
            <a:r>
              <a:rPr lang="it-IT" dirty="0"/>
              <a:t>DIOCESI DI TRIVENTO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30029FAC-8489-67A0-205C-6C1575C573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555" y="191672"/>
            <a:ext cx="2543322" cy="2543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600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086368-3AB5-AE0A-7452-3E7D27AC5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QUARTO CANTIERE : LE URGENZE DELLA DIOCESI DI TRIVENTO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D772C1-42D7-97A0-0942-B09DFE90E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Tutti sono invitati a riprendere in mano la SINTESI DIOCESANA e I DIECI PUNTI NAZIONALI, che vengono consegnati ad ogni parrocchia in cammino oggi o portati personalmente ai  Parroci e ai Referenti Sinodali delle Parrocchie dai Referenti Diocesani; </a:t>
            </a:r>
          </a:p>
          <a:p>
            <a:r>
              <a:rPr lang="it-IT" dirty="0"/>
              <a:t>Nei primi 20 giorni di settembre 2022 nelle parrocchie i gruppi sinodali si devono incontrare e dibattere su questi documenti e proporre ciascuna parrocchia le tematiche per IL CANTIERE NUMERO QUATTRO, LE URGENZE DELLA DIOCESI DI TRIVENTO.</a:t>
            </a:r>
          </a:p>
          <a:p>
            <a:r>
              <a:rPr lang="it-IT" dirty="0"/>
              <a:t>Dopo il 20 settembre 2022 la Commissione Sinodale Centrale si incontrerà on line o in presenza per allestire il QUARTO CANTIERE, che passerà prima all’esame del CONSIGLIO PRESBITERALE e poi del CONSIGLIO PASTORALE DIOCESANO e sarà ufficializzato entro il 15 ottobre 2022, all’avvio dell’Anno Pastorale.</a:t>
            </a:r>
          </a:p>
          <a:p>
            <a:r>
              <a:rPr lang="it-IT" dirty="0"/>
              <a:t>Per quello che concerne i cantieri UNO, DUE E TRE, valutato il materiale e i suggerimenti della CEI, saranno </a:t>
            </a:r>
            <a:r>
              <a:rPr lang="it-IT"/>
              <a:t>allestiti contemporaneamente </a:t>
            </a:r>
            <a:r>
              <a:rPr lang="it-IT" dirty="0"/>
              <a:t>ed entro il 15 ottobre 2022 dalla Commissione Sinodale Centrale.</a:t>
            </a:r>
          </a:p>
        </p:txBody>
      </p:sp>
    </p:spTree>
    <p:extLst>
      <p:ext uri="{BB962C8B-B14F-4D97-AF65-F5344CB8AC3E}">
        <p14:creationId xmlns:p14="http://schemas.microsoft.com/office/powerpoint/2010/main" val="781187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002D04-D4D5-CA58-33E4-6884DBC4F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1. Note GENERALI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E5E91D-B1E7-6083-E5B1-A5D06E001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dirty="0" err="1"/>
              <a:t>Approndire</a:t>
            </a:r>
            <a:r>
              <a:rPr lang="it-IT" sz="2400" dirty="0"/>
              <a:t> la cura delle relazioni rispetto ai mondi trascurati il I Anno;</a:t>
            </a:r>
          </a:p>
          <a:p>
            <a:r>
              <a:rPr lang="it-IT" sz="2400" dirty="0"/>
              <a:t>Approfondire ed integrare il metodo della conversazione spirituale;</a:t>
            </a:r>
          </a:p>
          <a:p>
            <a:r>
              <a:rPr lang="it-IT" sz="2400" dirty="0"/>
              <a:t>Continuare l’ascolto dei mondi meno coinvolti il I Anno;</a:t>
            </a:r>
          </a:p>
          <a:p>
            <a:r>
              <a:rPr lang="it-IT" sz="2400" dirty="0"/>
              <a:t>Promuovere la corresponsabilità di tutti i battezzati;</a:t>
            </a:r>
          </a:p>
          <a:p>
            <a:r>
              <a:rPr lang="it-IT" sz="2400" dirty="0"/>
              <a:t>Snellire le strutture per un annuncio più efficace del Vangelo.</a:t>
            </a:r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72265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AF72E4-3BE4-20F8-9510-E7AB4A778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2. L’ICONA : GESU’ MARTA E MARIA: CHIESA COME CASA DI BETANIA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31F5D9-D4AC-71D5-337E-1FCEBEFC3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21565"/>
            <a:ext cx="10131425" cy="4784035"/>
          </a:xfrm>
        </p:spPr>
        <p:txBody>
          <a:bodyPr/>
          <a:lstStyle/>
          <a:p>
            <a:r>
              <a:rPr lang="it-IT" dirty="0"/>
              <a:t>Un gruppo cammina insieme a Gesù : è la Chiesa, composta da tutti i tipi che percorrono le vie del mondo di tutti; sono Dodici, donne, peccatori e peccatrici, che percorrono le strade di tutti, compresi i non credenti; uomini e donne come gli altri, ma con lo sguardo illuminato dalla fede nel Salvatore.</a:t>
            </a:r>
          </a:p>
          <a:p>
            <a:r>
              <a:rPr lang="it-IT" dirty="0"/>
              <a:t>Primo anno : strada percorsa insieme con Gesù: proseguire questo stile; coinvolgere le persone ai margini; avviare una nuova esperienza di Chiesa</a:t>
            </a:r>
          </a:p>
          <a:p>
            <a:r>
              <a:rPr lang="it-IT" dirty="0"/>
              <a:t>Metodo della conversazione spirituale, per favorire discernimento comunitario, ricerca di vera sintonia sotto la guida dello Spirito</a:t>
            </a:r>
          </a:p>
          <a:p>
            <a:r>
              <a:rPr lang="it-IT" dirty="0"/>
              <a:t>Da qui i CANTIERI SINODALI.</a:t>
            </a:r>
          </a:p>
        </p:txBody>
      </p:sp>
    </p:spTree>
    <p:extLst>
      <p:ext uri="{BB962C8B-B14F-4D97-AF65-F5344CB8AC3E}">
        <p14:creationId xmlns:p14="http://schemas.microsoft.com/office/powerpoint/2010/main" val="676366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8CFC77-F126-4684-6E60-DFA59E281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PRIMO CANTIERE: IL CANTIERE DELLA STRADA E DEL VILLAGGIO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BE386B-C96C-C1CC-41BD-C629688A5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4329071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AMBITI:</a:t>
            </a:r>
          </a:p>
          <a:p>
            <a:pPr lvl="1"/>
            <a:r>
              <a:rPr lang="it-IT" dirty="0"/>
              <a:t>VASTO MONDO DELLA POVERTA’:  indigenza, disagio, abbandono, fragilità disabilità, forme di emarginazione, sfruttamento, esclusione e discriminazione nella comunità cristiana e nella società</a:t>
            </a:r>
          </a:p>
          <a:p>
            <a:pPr lvl="1"/>
            <a:r>
              <a:rPr lang="it-IT" dirty="0"/>
              <a:t>GLI AMBIENTI DELLA CULTURA: scuola, università, ricerca</a:t>
            </a:r>
          </a:p>
          <a:p>
            <a:pPr lvl="1"/>
            <a:r>
              <a:rPr lang="it-IT" dirty="0"/>
              <a:t>GLI AMBIENTI DELLE RELIGIONI E FEDI : ortodossia, Islam, Testimoni di Geova</a:t>
            </a:r>
          </a:p>
          <a:p>
            <a:pPr lvl="1"/>
            <a:r>
              <a:rPr lang="it-IT" dirty="0"/>
              <a:t>GLI AMBIENTI DELLE ARTI E DELLO SPORT</a:t>
            </a:r>
          </a:p>
          <a:p>
            <a:pPr lvl="1"/>
            <a:r>
              <a:rPr lang="it-IT" dirty="0"/>
              <a:t>GLI AMBIENTI DELL’ECONOMIA E FINANZA</a:t>
            </a:r>
          </a:p>
          <a:p>
            <a:pPr lvl="1"/>
            <a:r>
              <a:rPr lang="it-IT" dirty="0"/>
              <a:t>GLI AMBIENTI DEL LAVORO, DELL’IMPRENDITORIA E DELLE PROFESSIONI</a:t>
            </a:r>
          </a:p>
          <a:p>
            <a:pPr lvl="1"/>
            <a:r>
              <a:rPr lang="it-IT" dirty="0"/>
              <a:t>GLI AMBIENTI DELL’IMPEGNO POLITICO E SOCIALE</a:t>
            </a:r>
          </a:p>
          <a:p>
            <a:pPr lvl="1"/>
            <a:r>
              <a:rPr lang="it-IT" dirty="0"/>
              <a:t>GLI AMBIENTI DELLE ISTITUZIONI CIVILI E MILITARI</a:t>
            </a:r>
          </a:p>
          <a:p>
            <a:pPr lvl="1"/>
            <a:r>
              <a:rPr lang="it-IT" dirty="0"/>
              <a:t>GLI AMBIENTI DEL VOLONTARIATO E TERZO SETTORE</a:t>
            </a:r>
          </a:p>
          <a:p>
            <a:pPr marL="457200" lvl="1" indent="0">
              <a:buNone/>
            </a:pPr>
            <a:r>
              <a:rPr lang="it-IT" dirty="0"/>
              <a:t>Problematica : </a:t>
            </a:r>
            <a:r>
              <a:rPr lang="it-IT" i="1" dirty="0"/>
              <a:t>LA QUESTIONE DEI LINGUAGGI: social, ambienti digitali, fratture prodotte dall’emarginazione</a:t>
            </a:r>
          </a:p>
          <a:p>
            <a:pPr marL="457200" lvl="1" indent="0">
              <a:buNone/>
            </a:pPr>
            <a:r>
              <a:rPr lang="it-IT" dirty="0"/>
              <a:t>Adattare la conversazione spirituale  ad ambienti non cristiani</a:t>
            </a:r>
          </a:p>
        </p:txBody>
      </p:sp>
    </p:spTree>
    <p:extLst>
      <p:ext uri="{BB962C8B-B14F-4D97-AF65-F5344CB8AC3E}">
        <p14:creationId xmlns:p14="http://schemas.microsoft.com/office/powerpoint/2010/main" val="2021183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2C0035-F0AB-C6BB-F5C5-4E1C31DBD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DOMANDE PRIMO CANTIERE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B47A77-A2FF-8C00-A5F8-324383308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904460"/>
            <a:ext cx="10131425" cy="5522844"/>
          </a:xfrm>
        </p:spPr>
        <p:txBody>
          <a:bodyPr>
            <a:normAutofit/>
          </a:bodyPr>
          <a:lstStyle/>
          <a:p>
            <a:r>
              <a:rPr lang="it-IT" dirty="0"/>
              <a:t>Quest’anno verso quali ambienti vitali possiamo allargare il raggio del nostro ascolto, aprendo dei cantieri?</a:t>
            </a:r>
          </a:p>
          <a:p>
            <a:r>
              <a:rPr lang="it-IT" dirty="0"/>
              <a:t>• Quali differenze e minoranze chiedono una specifica attenzione da parte delle comunità cristiane? Cosa comporterà per la Chiesa assumere queste attenzioni?</a:t>
            </a:r>
          </a:p>
          <a:p>
            <a:r>
              <a:rPr lang="it-IT" dirty="0"/>
              <a:t>Di quali linguaggi dobbiamo diventare più esperti? Come possiamo imparare una lingua diversa dall’“ecclesialese”?</a:t>
            </a:r>
          </a:p>
          <a:p>
            <a:r>
              <a:rPr lang="it-IT" dirty="0"/>
              <a:t>Come comunità ecclesiale, da quali attori o gruppi sociali possiamo imparare o avere imparato qualcosa?</a:t>
            </a:r>
          </a:p>
          <a:p>
            <a:r>
              <a:rPr lang="it-IT" dirty="0"/>
              <a:t> Come possiamo adattare il metodo della conversazione spirituale ai diversi ambiti della vita sociale e civile?</a:t>
            </a:r>
          </a:p>
        </p:txBody>
      </p:sp>
    </p:spTree>
    <p:extLst>
      <p:ext uri="{BB962C8B-B14F-4D97-AF65-F5344CB8AC3E}">
        <p14:creationId xmlns:p14="http://schemas.microsoft.com/office/powerpoint/2010/main" val="758500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19327B-64A4-C7E3-D4BE-4E27A4F6E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SECONDO CANTIERE: IL CANTIERE DELL’OSPITALITA’ E DELLA CASA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C030F2E-C86E-4B6C-8C27-7FFA5893F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AMBITI:</a:t>
            </a:r>
          </a:p>
          <a:p>
            <a:pPr lvl="1"/>
            <a:r>
              <a:rPr lang="it-IT" dirty="0"/>
              <a:t>L’EFFETTIVA QUALITA’ DELLE RELAZIONI COMUNITARIE E LA TENSIONE DINAMICA TRA FRATERNITA’ E MISSIONE</a:t>
            </a:r>
          </a:p>
          <a:p>
            <a:pPr lvl="1"/>
            <a:r>
              <a:rPr lang="it-IT" dirty="0"/>
              <a:t>LA QUESTIONE DELLE STRUTTURE, DA PORRE A SERVIZIO DELLA MISSIONE E NON ASSORBENTI ENERGIE PER IL SOLO AUTO MANTENIMENTO. VERIFICA DI SOSTENIBILITA’ e FUNZIONALITA’.</a:t>
            </a:r>
          </a:p>
          <a:p>
            <a:pPr lvl="1"/>
            <a:r>
              <a:rPr lang="it-IT" dirty="0"/>
              <a:t>L’IMPATTO AMBIENTALE E LA PARTECIPAZIONE ALLA CURA DEL CREATO</a:t>
            </a:r>
          </a:p>
          <a:p>
            <a:pPr lvl="1"/>
            <a:r>
              <a:rPr lang="it-IT" dirty="0"/>
              <a:t>IL DECENTRAMENTO PASTORALE E DELLE STRUTTURE AMMINISTRATIVE PER UNA PRESENZA DIFFUSA SUL TERRITORIO </a:t>
            </a:r>
          </a:p>
          <a:p>
            <a:pPr lvl="1"/>
            <a:r>
              <a:rPr lang="it-IT" dirty="0"/>
              <a:t>ANALISI E RILANCIO DEGLI ORGANISMI DI PARTECIPAZIONE ECCLESIALE PERCHE’ SIANO LUOGHI DI REALE DISCERNIMENTO COMUNITARIO, CORRESPONSABILITA’.</a:t>
            </a:r>
          </a:p>
        </p:txBody>
      </p:sp>
    </p:spTree>
    <p:extLst>
      <p:ext uri="{BB962C8B-B14F-4D97-AF65-F5344CB8AC3E}">
        <p14:creationId xmlns:p14="http://schemas.microsoft.com/office/powerpoint/2010/main" val="161204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C8956D-5BE0-F2F2-4FDC-4DB5EEAF5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DOMANDE SECONDO CANTIERE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121FF0-48C9-C147-B6A5-72800D14D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16780"/>
            <a:ext cx="10131425" cy="4331620"/>
          </a:xfrm>
        </p:spPr>
        <p:txBody>
          <a:bodyPr>
            <a:normAutofit/>
          </a:bodyPr>
          <a:lstStyle/>
          <a:p>
            <a:r>
              <a:rPr lang="it-IT" dirty="0"/>
              <a:t>Quali funzioni e impegni sono davvero necessari all’evangelizzazione e quali sono solo vòlti a conservare le strutture? Quali delle nostre strutture si potrebbero snellire per servire meglio l’annuncio del Vangelo?</a:t>
            </a:r>
          </a:p>
          <a:p>
            <a:r>
              <a:rPr lang="it-IT" dirty="0"/>
              <a:t>Che cosa chiedono gli uomini e le donne del nostro tempo, per sentirsi “a casa” nella Chiesa?</a:t>
            </a:r>
          </a:p>
          <a:p>
            <a:r>
              <a:rPr lang="it-IT" dirty="0"/>
              <a:t>Quali passi avanti siamo disposti a fare, come comunità cristiane per essere più aperte, accoglienti e capaci di curare le relazioni? Esistono esperienze ospitali positive per ragazzi, giovani e famiglie (ad es. l’oratorio)?</a:t>
            </a:r>
          </a:p>
          <a:p>
            <a:r>
              <a:rPr lang="it-IT" dirty="0"/>
              <a:t>Che consapevolezza abbiamo nelle comunità cristiane di essere diocesi, Chiesa locale?</a:t>
            </a:r>
          </a:p>
          <a:p>
            <a:r>
              <a:rPr lang="it-IT" dirty="0"/>
              <a:t>Quale autorità, tra funzione consultiva e deliberativa, si è disposti a riconoscere agli organismi di partecipazione ecclesiale nell’esercizio della comune vocazione battesimale? In quale direzione andrebbero riformati?</a:t>
            </a:r>
          </a:p>
          <a:p>
            <a:r>
              <a:rPr lang="it-IT" dirty="0"/>
              <a:t> Che cos’è che aiuta a vivere l’esperienza cristiana nelle case e cosa servirebbe per essere aiutati a viverla meglio?</a:t>
            </a:r>
          </a:p>
        </p:txBody>
      </p:sp>
    </p:spTree>
    <p:extLst>
      <p:ext uri="{BB962C8B-B14F-4D97-AF65-F5344CB8AC3E}">
        <p14:creationId xmlns:p14="http://schemas.microsoft.com/office/powerpoint/2010/main" val="2779332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8A722B-4ABA-8D52-01C0-5A1DE7CED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TERZO CANTIERE: IL CANTIERE DELLE DIACONIE E DELLA FORMAZIONE SPIRITUALE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82E86F-84A6-F067-2B8E-32E1DA9EF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AMBITI:</a:t>
            </a:r>
          </a:p>
          <a:p>
            <a:pPr lvl="1"/>
            <a:r>
              <a:rPr lang="it-IT" dirty="0"/>
              <a:t>RICONNETTERE IL SERVIZIO (DIACONIA) CON LA RADICE SPIRITUALE DELLA PREGHIERA E DELLA PAROLA, ALL’ASCOLTO RECIPROCO</a:t>
            </a:r>
          </a:p>
          <a:p>
            <a:pPr lvl="1"/>
            <a:r>
              <a:rPr lang="it-IT" dirty="0"/>
              <a:t>LA FORMAZIONE DEI LAICI</a:t>
            </a:r>
          </a:p>
          <a:p>
            <a:pPr lvl="1"/>
            <a:r>
              <a:rPr lang="it-IT" dirty="0"/>
              <a:t>LA FORMAZIONE DEI MINISTRI ORDINATI</a:t>
            </a:r>
          </a:p>
          <a:p>
            <a:pPr lvl="1"/>
            <a:r>
              <a:rPr lang="it-IT" dirty="0"/>
              <a:t>LA FORMAZIONE DEI CONSACRATI E DELLE CONSACRATE</a:t>
            </a:r>
          </a:p>
          <a:p>
            <a:pPr lvl="1"/>
            <a:r>
              <a:rPr lang="it-IT" dirty="0"/>
              <a:t>LA FORMAZIONE AI MINISTERI ISTITUITI: Accolito, Lettore, Catechista.</a:t>
            </a:r>
          </a:p>
          <a:p>
            <a:pPr lvl="1"/>
            <a:r>
              <a:rPr lang="it-IT" dirty="0"/>
              <a:t>LE ALTRE VOCAZIONI E I SERVIZI ECCLESIALI CHE VENGONO DALLA VOCAZIONE BATTESIMALE DI POPOLO SACERDOTALE, PROFETICO, REGALE</a:t>
            </a:r>
          </a:p>
          <a:p>
            <a:pPr lvl="1"/>
            <a:r>
              <a:rPr lang="it-IT" dirty="0"/>
              <a:t>LA CORRESPONSABILITA’ FEMMINILE ALL’INTERNO DELLA COMUNITA’ CRISTIANA</a:t>
            </a:r>
          </a:p>
        </p:txBody>
      </p:sp>
    </p:spTree>
    <p:extLst>
      <p:ext uri="{BB962C8B-B14F-4D97-AF65-F5344CB8AC3E}">
        <p14:creationId xmlns:p14="http://schemas.microsoft.com/office/powerpoint/2010/main" val="1637574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9DD0FB-A39A-397A-CBBA-5A77238CC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DOMANDE TERZO CANTIERE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D995CD6-F9D1-2C9D-E1BD-12F89D2C4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027044"/>
            <a:ext cx="10131425" cy="5221356"/>
          </a:xfrm>
        </p:spPr>
        <p:txBody>
          <a:bodyPr>
            <a:normAutofit/>
          </a:bodyPr>
          <a:lstStyle/>
          <a:p>
            <a:r>
              <a:rPr lang="it-IT" dirty="0"/>
              <a:t>Come possiamo evitare la tentazione dell’efficientismo affannato o “</a:t>
            </a:r>
            <a:r>
              <a:rPr lang="it-IT" dirty="0" err="1"/>
              <a:t>martalismo</a:t>
            </a:r>
            <a:r>
              <a:rPr lang="it-IT" dirty="0"/>
              <a:t>”, innestando il servizio dell’ascolto di Dio e del prossimo? Esistono esperienze positive in merito?</a:t>
            </a:r>
          </a:p>
          <a:p>
            <a:r>
              <a:rPr lang="it-IT" dirty="0"/>
              <a:t>Che cosa può aiutarci a “liberare” il tempo necessario per avere cura delle relazioni?</a:t>
            </a:r>
          </a:p>
          <a:p>
            <a:r>
              <a:rPr lang="it-IT" dirty="0"/>
              <a:t>Come coinvolgere le donne e le famiglie nella formazione e nell’accompagnamento dei presbiteri?</a:t>
            </a:r>
          </a:p>
          <a:p>
            <a:r>
              <a:rPr lang="it-IT" dirty="0"/>
              <a:t>Quali esperienze di ascolto della Parola di Dio e crescita nella fede possiamo condividere (gruppi biblici, incontri nelle case, lectio divina, accompagnamento spirituale di singole e coppie, processi formativi a tutti i livelli...)?</a:t>
            </a:r>
          </a:p>
          <a:p>
            <a:r>
              <a:rPr lang="it-IT" dirty="0"/>
              <a:t>Quali sono i servizi e i ministeri più apprezzati e quelli che si potrebbero promuovere nella nostra comunità cristiana? E ancora: quale spazio rivestono o possono rivestire nelle comunità cristiane le persone che vivono forme di consacrazione e di vita contemplativa?</a:t>
            </a:r>
          </a:p>
        </p:txBody>
      </p:sp>
    </p:spTree>
    <p:extLst>
      <p:ext uri="{BB962C8B-B14F-4D97-AF65-F5344CB8AC3E}">
        <p14:creationId xmlns:p14="http://schemas.microsoft.com/office/powerpoint/2010/main" val="14447391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{3E651B6E-58B0-46F1-A938-D3E1CD8D7DCE}tf03457452</Template>
  <TotalTime>47</TotalTime>
  <Words>1081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Celestiale</vt:lpstr>
      <vt:lpstr>I CANTIERI DI BETANIA</vt:lpstr>
      <vt:lpstr>1. Note GENERALI</vt:lpstr>
      <vt:lpstr>2. L’ICONA : GESU’ MARTA E MARIA: CHIESA COME CASA DI BETANIA</vt:lpstr>
      <vt:lpstr>PRIMO CANTIERE: IL CANTIERE DELLA STRADA E DEL VILLAGGIO</vt:lpstr>
      <vt:lpstr>DOMANDE PRIMO CANTIERE</vt:lpstr>
      <vt:lpstr>SECONDO CANTIERE: IL CANTIERE DELL’OSPITALITA’ E DELLA CASA</vt:lpstr>
      <vt:lpstr>DOMANDE SECONDO CANTIERE</vt:lpstr>
      <vt:lpstr>TERZO CANTIERE: IL CANTIERE DELLE DIACONIE E DELLA FORMAZIONE SPIRITUALE</vt:lpstr>
      <vt:lpstr>DOMANDE TERZO CANTIERE</vt:lpstr>
      <vt:lpstr>IL QUARTO CANTIERE : LE URGENZE DELLA DIOCESI DI TRIVENTO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CANTIERI DI BETANIA</dc:title>
  <dc:creator>DON FRANCESCO MARTINO</dc:creator>
  <cp:lastModifiedBy>DON FRANCESCO MARTINO</cp:lastModifiedBy>
  <cp:revision>1</cp:revision>
  <dcterms:created xsi:type="dcterms:W3CDTF">2022-07-16T14:10:58Z</dcterms:created>
  <dcterms:modified xsi:type="dcterms:W3CDTF">2022-07-16T14:58:49Z</dcterms:modified>
</cp:coreProperties>
</file>